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nton" charset="1" panose="00000500000000000000"/>
      <p:regular r:id="rId14"/>
    </p:embeddedFont>
    <p:embeddedFont>
      <p:font typeface="TT Chocolates Bold" charset="1" panose="02000803020000020003"/>
      <p:regular r:id="rId15"/>
    </p:embeddedFont>
    <p:embeddedFont>
      <p:font typeface="TT Chocolates" charset="1" panose="02000503020000020003"/>
      <p:regular r:id="rId16"/>
    </p:embeddedFont>
    <p:embeddedFont>
      <p:font typeface="Questrial" charset="1" panose="02000000000000000000"/>
      <p:regular r:id="rId17"/>
    </p:embeddedFont>
    <p:embeddedFont>
      <p:font typeface="TT Chocolates Bold Italics" charset="1" panose="020008030300000900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028700" y="3613993"/>
            <a:ext cx="6618842" cy="1218980"/>
            <a:chOff x="0" y="0"/>
            <a:chExt cx="1862247" cy="342967"/>
          </a:xfrm>
        </p:grpSpPr>
        <p:sp>
          <p:nvSpPr>
            <p:cNvPr name="Freeform 3" id="3"/>
            <p:cNvSpPr/>
            <p:nvPr/>
          </p:nvSpPr>
          <p:spPr>
            <a:xfrm flipH="false" flipV="false" rot="0">
              <a:off x="0" y="0"/>
              <a:ext cx="1862247" cy="342967"/>
            </a:xfrm>
            <a:custGeom>
              <a:avLst/>
              <a:gdLst/>
              <a:ahLst/>
              <a:cxnLst/>
              <a:rect r="r" b="b" t="t" l="l"/>
              <a:pathLst>
                <a:path h="342967" w="1862247">
                  <a:moveTo>
                    <a:pt x="0" y="0"/>
                  </a:moveTo>
                  <a:lnTo>
                    <a:pt x="1862247" y="0"/>
                  </a:lnTo>
                  <a:lnTo>
                    <a:pt x="1862247" y="342967"/>
                  </a:lnTo>
                  <a:lnTo>
                    <a:pt x="0" y="342967"/>
                  </a:lnTo>
                  <a:close/>
                </a:path>
              </a:pathLst>
            </a:custGeom>
            <a:solidFill>
              <a:srgbClr val="F8F5FF"/>
            </a:solidFill>
            <a:ln w="9525" cap="sq">
              <a:solidFill>
                <a:srgbClr val="231076"/>
              </a:solidFill>
              <a:prstDash val="solid"/>
              <a:miter/>
            </a:ln>
          </p:spPr>
        </p:sp>
        <p:sp>
          <p:nvSpPr>
            <p:cNvPr name="TextBox 4" id="4"/>
            <p:cNvSpPr txBox="true"/>
            <p:nvPr/>
          </p:nvSpPr>
          <p:spPr>
            <a:xfrm>
              <a:off x="0" y="-19050"/>
              <a:ext cx="1862247" cy="362017"/>
            </a:xfrm>
            <a:prstGeom prst="rect">
              <a:avLst/>
            </a:prstGeom>
          </p:spPr>
          <p:txBody>
            <a:bodyPr anchor="ctr" rtlCol="false" tIns="34560" lIns="34560" bIns="34560" rIns="34560"/>
            <a:lstStyle/>
            <a:p>
              <a:pPr algn="ctr">
                <a:lnSpc>
                  <a:spcPts val="1161"/>
                </a:lnSpc>
              </a:pPr>
            </a:p>
          </p:txBody>
        </p:sp>
      </p:grpSp>
      <p:sp>
        <p:nvSpPr>
          <p:cNvPr name="Freeform 5" id="5"/>
          <p:cNvSpPr/>
          <p:nvPr/>
        </p:nvSpPr>
        <p:spPr>
          <a:xfrm flipH="false" flipV="false" rot="0">
            <a:off x="8867787" y="-1775450"/>
            <a:ext cx="9075579" cy="12365054"/>
          </a:xfrm>
          <a:custGeom>
            <a:avLst/>
            <a:gdLst/>
            <a:ahLst/>
            <a:cxnLst/>
            <a:rect r="r" b="b" t="t" l="l"/>
            <a:pathLst>
              <a:path h="12365054" w="9075579">
                <a:moveTo>
                  <a:pt x="0" y="0"/>
                </a:moveTo>
                <a:lnTo>
                  <a:pt x="9075579" y="0"/>
                </a:lnTo>
                <a:lnTo>
                  <a:pt x="9075579" y="12365054"/>
                </a:lnTo>
                <a:lnTo>
                  <a:pt x="0" y="12365054"/>
                </a:lnTo>
                <a:lnTo>
                  <a:pt x="0" y="0"/>
                </a:lnTo>
                <a:close/>
              </a:path>
            </a:pathLst>
          </a:custGeom>
          <a:blipFill>
            <a:blip r:embed="rId2"/>
            <a:stretch>
              <a:fillRect l="0" t="0" r="0" b="0"/>
            </a:stretch>
          </a:blipFill>
        </p:spPr>
      </p:sp>
      <p:sp>
        <p:nvSpPr>
          <p:cNvPr name="TextBox 6" id="6"/>
          <p:cNvSpPr txBox="true"/>
          <p:nvPr/>
        </p:nvSpPr>
        <p:spPr>
          <a:xfrm rot="0">
            <a:off x="1028700" y="1381125"/>
            <a:ext cx="10102369" cy="2447961"/>
          </a:xfrm>
          <a:prstGeom prst="rect">
            <a:avLst/>
          </a:prstGeom>
        </p:spPr>
        <p:txBody>
          <a:bodyPr anchor="t" rtlCol="false" tIns="0" lIns="0" bIns="0" rIns="0">
            <a:spAutoFit/>
          </a:bodyPr>
          <a:lstStyle/>
          <a:p>
            <a:pPr algn="l" marL="0" indent="0" lvl="0">
              <a:lnSpc>
                <a:spcPts val="18376"/>
              </a:lnSpc>
            </a:pPr>
            <a:r>
              <a:rPr lang="en-US" sz="18376" spc="202">
                <a:solidFill>
                  <a:srgbClr val="231076"/>
                </a:solidFill>
                <a:latin typeface="Anton"/>
                <a:ea typeface="Anton"/>
                <a:cs typeface="Anton"/>
                <a:sym typeface="Anton"/>
              </a:rPr>
              <a:t>NOVAMOL</a:t>
            </a:r>
          </a:p>
        </p:txBody>
      </p:sp>
      <p:grpSp>
        <p:nvGrpSpPr>
          <p:cNvPr name="Group 7" id="7"/>
          <p:cNvGrpSpPr/>
          <p:nvPr/>
        </p:nvGrpSpPr>
        <p:grpSpPr>
          <a:xfrm rot="0">
            <a:off x="1028700" y="7506310"/>
            <a:ext cx="4870460" cy="2232812"/>
            <a:chOff x="0" y="0"/>
            <a:chExt cx="1282755" cy="588066"/>
          </a:xfrm>
        </p:grpSpPr>
        <p:sp>
          <p:nvSpPr>
            <p:cNvPr name="Freeform 8" id="8"/>
            <p:cNvSpPr/>
            <p:nvPr/>
          </p:nvSpPr>
          <p:spPr>
            <a:xfrm flipH="false" flipV="false" rot="0">
              <a:off x="0" y="0"/>
              <a:ext cx="1282755" cy="588066"/>
            </a:xfrm>
            <a:custGeom>
              <a:avLst/>
              <a:gdLst/>
              <a:ahLst/>
              <a:cxnLst/>
              <a:rect r="r" b="b" t="t" l="l"/>
              <a:pathLst>
                <a:path h="588066" w="1282755">
                  <a:moveTo>
                    <a:pt x="0" y="0"/>
                  </a:moveTo>
                  <a:lnTo>
                    <a:pt x="1282755" y="0"/>
                  </a:lnTo>
                  <a:lnTo>
                    <a:pt x="1282755" y="588066"/>
                  </a:lnTo>
                  <a:lnTo>
                    <a:pt x="0" y="588066"/>
                  </a:lnTo>
                  <a:close/>
                </a:path>
              </a:pathLst>
            </a:custGeom>
            <a:solidFill>
              <a:srgbClr val="231076"/>
            </a:solidFill>
          </p:spPr>
        </p:sp>
        <p:sp>
          <p:nvSpPr>
            <p:cNvPr name="TextBox 9" id="9"/>
            <p:cNvSpPr txBox="true"/>
            <p:nvPr/>
          </p:nvSpPr>
          <p:spPr>
            <a:xfrm>
              <a:off x="0" y="0"/>
              <a:ext cx="1282755" cy="588066"/>
            </a:xfrm>
            <a:prstGeom prst="rect">
              <a:avLst/>
            </a:prstGeom>
          </p:spPr>
          <p:txBody>
            <a:bodyPr anchor="ctr" rtlCol="false" tIns="165100" lIns="165100" bIns="165100" rIns="165100"/>
            <a:lstStyle/>
            <a:p>
              <a:pPr algn="l">
                <a:lnSpc>
                  <a:spcPts val="2477"/>
                </a:lnSpc>
              </a:pPr>
              <a:r>
                <a:rPr lang="en-US" sz="2099" b="true">
                  <a:solidFill>
                    <a:srgbClr val="FFFFFF"/>
                  </a:solidFill>
                  <a:latin typeface="TT Chocolates Bold"/>
                  <a:ea typeface="TT Chocolates Bold"/>
                  <a:cs typeface="TT Chocolates Bold"/>
                  <a:sym typeface="TT Chocolates Bold"/>
                </a:rPr>
                <a:t>Group No: 17</a:t>
              </a:r>
            </a:p>
            <a:p>
              <a:pPr algn="l">
                <a:lnSpc>
                  <a:spcPts val="2477"/>
                </a:lnSpc>
              </a:pPr>
              <a:r>
                <a:rPr lang="en-US" sz="2099" b="true">
                  <a:solidFill>
                    <a:srgbClr val="FFFFFF"/>
                  </a:solidFill>
                  <a:latin typeface="TT Chocolates Bold"/>
                  <a:ea typeface="TT Chocolates Bold"/>
                  <a:cs typeface="TT Chocolates Bold"/>
                  <a:sym typeface="TT Chocolates Bold"/>
                </a:rPr>
                <a:t>Group Members:</a:t>
              </a:r>
            </a:p>
            <a:p>
              <a:pPr algn="l">
                <a:lnSpc>
                  <a:spcPts val="2477"/>
                </a:lnSpc>
              </a:pPr>
              <a:r>
                <a:rPr lang="en-US" sz="2099">
                  <a:solidFill>
                    <a:srgbClr val="FFFFFF"/>
                  </a:solidFill>
                  <a:latin typeface="TT Chocolates"/>
                  <a:ea typeface="TT Chocolates"/>
                  <a:cs typeface="TT Chocolates"/>
                  <a:sym typeface="TT Chocolates"/>
                </a:rPr>
                <a:t>Ahmed Abdul Wasae - A0328301R </a:t>
              </a:r>
            </a:p>
            <a:p>
              <a:pPr algn="l">
                <a:lnSpc>
                  <a:spcPts val="2477"/>
                </a:lnSpc>
              </a:pPr>
              <a:r>
                <a:rPr lang="en-US" sz="2099">
                  <a:solidFill>
                    <a:srgbClr val="FFFFFF"/>
                  </a:solidFill>
                  <a:latin typeface="TT Chocolates"/>
                  <a:ea typeface="TT Chocolates"/>
                  <a:cs typeface="TT Chocolates"/>
                  <a:sym typeface="TT Chocolates"/>
                </a:rPr>
                <a:t>Hari krishna Dhamodaran - A0333806E</a:t>
              </a:r>
            </a:p>
            <a:p>
              <a:pPr algn="l">
                <a:lnSpc>
                  <a:spcPts val="2477"/>
                </a:lnSpc>
              </a:pPr>
              <a:r>
                <a:rPr lang="en-US" sz="2099">
                  <a:solidFill>
                    <a:srgbClr val="FFFFFF"/>
                  </a:solidFill>
                  <a:latin typeface="TT Chocolates"/>
                  <a:ea typeface="TT Chocolates"/>
                  <a:cs typeface="TT Chocolates"/>
                  <a:sym typeface="TT Chocolates"/>
                </a:rPr>
                <a:t>Raja Vijayakumar - A0327096X </a:t>
              </a:r>
            </a:p>
            <a:p>
              <a:pPr algn="l">
                <a:lnSpc>
                  <a:spcPts val="2477"/>
                </a:lnSpc>
              </a:pPr>
              <a:r>
                <a:rPr lang="en-US" sz="2099">
                  <a:solidFill>
                    <a:srgbClr val="FFFFFF"/>
                  </a:solidFill>
                  <a:latin typeface="TT Chocolates"/>
                  <a:ea typeface="TT Chocolates"/>
                  <a:cs typeface="TT Chocolates"/>
                  <a:sym typeface="TT Chocolates"/>
                </a:rPr>
                <a:t>John Joseph Peter - A0328845R</a:t>
              </a:r>
            </a:p>
          </p:txBody>
        </p:sp>
      </p:grpSp>
      <p:sp>
        <p:nvSpPr>
          <p:cNvPr name="TextBox 10" id="10"/>
          <p:cNvSpPr txBox="true"/>
          <p:nvPr/>
        </p:nvSpPr>
        <p:spPr>
          <a:xfrm rot="0">
            <a:off x="1143000" y="3671143"/>
            <a:ext cx="8001000" cy="1628455"/>
          </a:xfrm>
          <a:prstGeom prst="rect">
            <a:avLst/>
          </a:prstGeom>
        </p:spPr>
        <p:txBody>
          <a:bodyPr anchor="t" rtlCol="false" tIns="0" lIns="0" bIns="0" rIns="0">
            <a:spAutoFit/>
          </a:bodyPr>
          <a:lstStyle/>
          <a:p>
            <a:pPr algn="l">
              <a:lnSpc>
                <a:spcPts val="4260"/>
              </a:lnSpc>
            </a:pPr>
            <a:r>
              <a:rPr lang="en-US" sz="3550">
                <a:solidFill>
                  <a:srgbClr val="231076"/>
                </a:solidFill>
                <a:latin typeface="TT Chocolates"/>
                <a:ea typeface="TT Chocolates"/>
                <a:cs typeface="TT Chocolates"/>
                <a:sym typeface="TT Chocolates"/>
              </a:rPr>
              <a:t>GENERATIVE MODEL FOR NOVEL CHEMICAL MOLECULES</a:t>
            </a:r>
          </a:p>
          <a:p>
            <a:pPr algn="l" marL="0" indent="0" lvl="0">
              <a:lnSpc>
                <a:spcPts val="4260"/>
              </a:lnSpc>
            </a:pPr>
          </a:p>
        </p:txBody>
      </p:sp>
      <p:sp>
        <p:nvSpPr>
          <p:cNvPr name="TextBox 11" id="11"/>
          <p:cNvSpPr txBox="true"/>
          <p:nvPr/>
        </p:nvSpPr>
        <p:spPr>
          <a:xfrm rot="0">
            <a:off x="15311443" y="1109353"/>
            <a:ext cx="1936777" cy="438445"/>
          </a:xfrm>
          <a:prstGeom prst="rect">
            <a:avLst/>
          </a:prstGeom>
        </p:spPr>
        <p:txBody>
          <a:bodyPr anchor="t" rtlCol="false" tIns="0" lIns="0" bIns="0" rIns="0">
            <a:spAutoFit/>
          </a:bodyPr>
          <a:lstStyle/>
          <a:p>
            <a:pPr algn="ctr">
              <a:lnSpc>
                <a:spcPts val="3594"/>
              </a:lnSpc>
              <a:spcBef>
                <a:spcPct val="0"/>
              </a:spcBef>
            </a:pPr>
            <a:r>
              <a:rPr lang="en-US" b="true" sz="2567">
                <a:solidFill>
                  <a:srgbClr val="231076"/>
                </a:solidFill>
                <a:latin typeface="TT Chocolates Bold"/>
                <a:ea typeface="TT Chocolates Bold"/>
                <a:cs typeface="TT Chocolates Bold"/>
                <a:sym typeface="TT Chocolates Bold"/>
              </a:rPr>
              <a:t>Sept 14, 2025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30737" y="1952699"/>
            <a:ext cx="10043297" cy="1651635"/>
          </a:xfrm>
          <a:prstGeom prst="rect">
            <a:avLst/>
          </a:prstGeom>
        </p:spPr>
        <p:txBody>
          <a:bodyPr anchor="t" rtlCol="false" tIns="0" lIns="0" bIns="0" rIns="0">
            <a:spAutoFit/>
          </a:bodyPr>
          <a:lstStyle/>
          <a:p>
            <a:pPr algn="l">
              <a:lnSpc>
                <a:spcPts val="13439"/>
              </a:lnSpc>
            </a:pPr>
            <a:r>
              <a:rPr lang="en-US" sz="9600" b="true">
                <a:solidFill>
                  <a:srgbClr val="0E0340"/>
                </a:solidFill>
                <a:latin typeface="TT Chocolates Bold"/>
                <a:ea typeface="TT Chocolates Bold"/>
                <a:cs typeface="TT Chocolates Bold"/>
                <a:sym typeface="TT Chocolates Bold"/>
              </a:rPr>
              <a:t>Introduction</a:t>
            </a:r>
          </a:p>
        </p:txBody>
      </p:sp>
      <p:grpSp>
        <p:nvGrpSpPr>
          <p:cNvPr name="Group 3" id="3"/>
          <p:cNvGrpSpPr/>
          <p:nvPr/>
        </p:nvGrpSpPr>
        <p:grpSpPr>
          <a:xfrm rot="0">
            <a:off x="12416919" y="-405084"/>
            <a:ext cx="8983556" cy="11475333"/>
            <a:chOff x="0" y="0"/>
            <a:chExt cx="816575" cy="1043069"/>
          </a:xfrm>
        </p:grpSpPr>
        <p:sp>
          <p:nvSpPr>
            <p:cNvPr name="Freeform 4" id="4"/>
            <p:cNvSpPr/>
            <p:nvPr/>
          </p:nvSpPr>
          <p:spPr>
            <a:xfrm flipH="false" flipV="false" rot="0">
              <a:off x="0" y="0"/>
              <a:ext cx="816575" cy="1043069"/>
            </a:xfrm>
            <a:custGeom>
              <a:avLst/>
              <a:gdLst/>
              <a:ahLst/>
              <a:cxnLst/>
              <a:rect r="r" b="b" t="t" l="l"/>
              <a:pathLst>
                <a:path h="1043069" w="816575">
                  <a:moveTo>
                    <a:pt x="0" y="0"/>
                  </a:moveTo>
                  <a:lnTo>
                    <a:pt x="816575" y="0"/>
                  </a:lnTo>
                  <a:lnTo>
                    <a:pt x="816575" y="1043069"/>
                  </a:lnTo>
                  <a:lnTo>
                    <a:pt x="0" y="1043069"/>
                  </a:lnTo>
                  <a:close/>
                </a:path>
              </a:pathLst>
            </a:custGeom>
            <a:solidFill>
              <a:srgbClr val="8574D1"/>
            </a:solidFill>
          </p:spPr>
        </p:sp>
        <p:sp>
          <p:nvSpPr>
            <p:cNvPr name="TextBox 5" id="5"/>
            <p:cNvSpPr txBox="true"/>
            <p:nvPr/>
          </p:nvSpPr>
          <p:spPr>
            <a:xfrm>
              <a:off x="0" y="-9525"/>
              <a:ext cx="816575" cy="1052594"/>
            </a:xfrm>
            <a:prstGeom prst="rect">
              <a:avLst/>
            </a:prstGeom>
          </p:spPr>
          <p:txBody>
            <a:bodyPr anchor="ctr" rtlCol="false" tIns="50800" lIns="50800" bIns="50800" rIns="50800"/>
            <a:lstStyle/>
            <a:p>
              <a:pPr algn="ctr">
                <a:lnSpc>
                  <a:spcPts val="2952"/>
                </a:lnSpc>
              </a:pPr>
            </a:p>
          </p:txBody>
        </p:sp>
      </p:grpSp>
      <p:sp>
        <p:nvSpPr>
          <p:cNvPr name="Freeform 6" id="6"/>
          <p:cNvSpPr/>
          <p:nvPr/>
        </p:nvSpPr>
        <p:spPr>
          <a:xfrm flipH="false" flipV="false" rot="-1072124">
            <a:off x="11343040" y="744938"/>
            <a:ext cx="4703894" cy="3437461"/>
          </a:xfrm>
          <a:custGeom>
            <a:avLst/>
            <a:gdLst/>
            <a:ahLst/>
            <a:cxnLst/>
            <a:rect r="r" b="b" t="t" l="l"/>
            <a:pathLst>
              <a:path h="3437461" w="4703894">
                <a:moveTo>
                  <a:pt x="0" y="0"/>
                </a:moveTo>
                <a:lnTo>
                  <a:pt x="4703895" y="0"/>
                </a:lnTo>
                <a:lnTo>
                  <a:pt x="4703895" y="3437461"/>
                </a:lnTo>
                <a:lnTo>
                  <a:pt x="0" y="3437461"/>
                </a:lnTo>
                <a:lnTo>
                  <a:pt x="0" y="0"/>
                </a:lnTo>
                <a:close/>
              </a:path>
            </a:pathLst>
          </a:custGeom>
          <a:blipFill>
            <a:blip r:embed="rId2"/>
            <a:stretch>
              <a:fillRect l="0" t="0" r="0" b="0"/>
            </a:stretch>
          </a:blipFill>
        </p:spPr>
      </p:sp>
      <p:sp>
        <p:nvSpPr>
          <p:cNvPr name="Freeform 7" id="7"/>
          <p:cNvSpPr/>
          <p:nvPr/>
        </p:nvSpPr>
        <p:spPr>
          <a:xfrm flipH="false" flipV="false" rot="0">
            <a:off x="10440986" y="4466626"/>
            <a:ext cx="9294127" cy="8861842"/>
          </a:xfrm>
          <a:custGeom>
            <a:avLst/>
            <a:gdLst/>
            <a:ahLst/>
            <a:cxnLst/>
            <a:rect r="r" b="b" t="t" l="l"/>
            <a:pathLst>
              <a:path h="8861842" w="9294127">
                <a:moveTo>
                  <a:pt x="0" y="0"/>
                </a:moveTo>
                <a:lnTo>
                  <a:pt x="9294127" y="0"/>
                </a:lnTo>
                <a:lnTo>
                  <a:pt x="9294127" y="8861842"/>
                </a:lnTo>
                <a:lnTo>
                  <a:pt x="0" y="8861842"/>
                </a:lnTo>
                <a:lnTo>
                  <a:pt x="0" y="0"/>
                </a:lnTo>
                <a:close/>
              </a:path>
            </a:pathLst>
          </a:custGeom>
          <a:blipFill>
            <a:blip r:embed="rId3"/>
            <a:stretch>
              <a:fillRect l="0" t="0" r="0" b="0"/>
            </a:stretch>
          </a:blipFill>
        </p:spPr>
      </p:sp>
      <p:sp>
        <p:nvSpPr>
          <p:cNvPr name="TextBox 8" id="8"/>
          <p:cNvSpPr txBox="true"/>
          <p:nvPr/>
        </p:nvSpPr>
        <p:spPr>
          <a:xfrm rot="0">
            <a:off x="551213" y="4222381"/>
            <a:ext cx="11002345" cy="3690653"/>
          </a:xfrm>
          <a:prstGeom prst="rect">
            <a:avLst/>
          </a:prstGeom>
        </p:spPr>
        <p:txBody>
          <a:bodyPr anchor="t" rtlCol="false" tIns="0" lIns="0" bIns="0" rIns="0">
            <a:spAutoFit/>
          </a:bodyPr>
          <a:lstStyle/>
          <a:p>
            <a:pPr algn="ctr">
              <a:lnSpc>
                <a:spcPts val="3660"/>
              </a:lnSpc>
              <a:spcBef>
                <a:spcPct val="0"/>
              </a:spcBef>
            </a:pPr>
            <a:r>
              <a:rPr lang="en-US" sz="2614">
                <a:solidFill>
                  <a:srgbClr val="0E0340"/>
                </a:solidFill>
                <a:latin typeface="TT Chocolates"/>
                <a:ea typeface="TT Chocolates"/>
                <a:cs typeface="TT Chocolates"/>
                <a:sym typeface="TT Chocolates"/>
              </a:rPr>
              <a:t>Discovering new molecules and understanding their properties is a critical step in developing advanced drugs, sustainable materials, and innovative chemicals. Traditional discovery methods are often slow, costly, and resource-intensive. This project leverages artificial intelligence to identify patterns in existing molecular structures and properties, enabling the generation of novel candidate molecules and the prediction of their potential functionalities. By combining data-driven techniques with chemical knowledge, the project aims to accelerate molecular discovery while reducing experimental costs.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28700" y="1076325"/>
            <a:ext cx="9528731" cy="2096812"/>
          </a:xfrm>
          <a:prstGeom prst="rect">
            <a:avLst/>
          </a:prstGeom>
        </p:spPr>
        <p:txBody>
          <a:bodyPr anchor="t" rtlCol="false" tIns="0" lIns="0" bIns="0" rIns="0">
            <a:spAutoFit/>
          </a:bodyPr>
          <a:lstStyle/>
          <a:p>
            <a:pPr algn="l">
              <a:lnSpc>
                <a:spcPts val="8118"/>
              </a:lnSpc>
            </a:pPr>
            <a:r>
              <a:rPr lang="en-US" sz="7313" b="true">
                <a:solidFill>
                  <a:srgbClr val="0E0340"/>
                </a:solidFill>
                <a:latin typeface="TT Chocolates Bold"/>
                <a:ea typeface="TT Chocolates Bold"/>
                <a:cs typeface="TT Chocolates Bold"/>
                <a:sym typeface="TT Chocolates Bold"/>
              </a:rPr>
              <a:t>Project Background and Market Context </a:t>
            </a:r>
          </a:p>
        </p:txBody>
      </p:sp>
      <p:sp>
        <p:nvSpPr>
          <p:cNvPr name="TextBox 3" id="3"/>
          <p:cNvSpPr txBox="true"/>
          <p:nvPr/>
        </p:nvSpPr>
        <p:spPr>
          <a:xfrm rot="0">
            <a:off x="1028700" y="3544686"/>
            <a:ext cx="14080352" cy="5713614"/>
          </a:xfrm>
          <a:prstGeom prst="rect">
            <a:avLst/>
          </a:prstGeom>
        </p:spPr>
        <p:txBody>
          <a:bodyPr anchor="t" rtlCol="false" tIns="0" lIns="0" bIns="0" rIns="0">
            <a:spAutoFit/>
          </a:bodyPr>
          <a:lstStyle/>
          <a:p>
            <a:pPr algn="l" marL="578521" indent="-289260" lvl="1">
              <a:lnSpc>
                <a:spcPts val="3751"/>
              </a:lnSpc>
              <a:buFont typeface="Arial"/>
              <a:buChar char="•"/>
            </a:pPr>
            <a:r>
              <a:rPr lang="en-US" sz="2679">
                <a:solidFill>
                  <a:srgbClr val="0E0340"/>
                </a:solidFill>
                <a:latin typeface="Questrial"/>
                <a:ea typeface="Questrial"/>
                <a:cs typeface="Questrial"/>
                <a:sym typeface="Questrial"/>
              </a:rPr>
              <a:t>Problem Today: Discovering new molecules is slow, costly, and trial-and-error based. Traditional lab experiments and simulations take months or years.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Why AI Helps: AI can predict molecular properties without running every experiment. This saves time, money, and resources in discovery.</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Market Needs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Pharma: Faster drug discovery and lead optimization.</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Materials Science: New polymers, batteries, solar materials.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Food &amp; Fragrance: Novel safe flavour and aroma compounds.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Agrochemicals: Eco-friendly pesticides and additives.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Opportunity: AI-driven molecule generation can shorten R&amp;D cycles. Growing demand for faster, cheaper, and sustainable innovation across industries.</a:t>
            </a:r>
          </a:p>
          <a:p>
            <a:pPr algn="l">
              <a:lnSpc>
                <a:spcPts val="3751"/>
              </a:lnSpc>
            </a:pPr>
          </a:p>
        </p:txBody>
      </p:sp>
      <p:sp>
        <p:nvSpPr>
          <p:cNvPr name="Freeform 4" id="4"/>
          <p:cNvSpPr/>
          <p:nvPr/>
        </p:nvSpPr>
        <p:spPr>
          <a:xfrm flipH="false" flipV="false" rot="5316682">
            <a:off x="10529244" y="1399656"/>
            <a:ext cx="13033344" cy="6705379"/>
          </a:xfrm>
          <a:custGeom>
            <a:avLst/>
            <a:gdLst/>
            <a:ahLst/>
            <a:cxnLst/>
            <a:rect r="r" b="b" t="t" l="l"/>
            <a:pathLst>
              <a:path h="6705379" w="13033344">
                <a:moveTo>
                  <a:pt x="0" y="0"/>
                </a:moveTo>
                <a:lnTo>
                  <a:pt x="13033344" y="0"/>
                </a:lnTo>
                <a:lnTo>
                  <a:pt x="13033344" y="6705379"/>
                </a:lnTo>
                <a:lnTo>
                  <a:pt x="0" y="6705379"/>
                </a:lnTo>
                <a:lnTo>
                  <a:pt x="0" y="0"/>
                </a:lnTo>
                <a:close/>
              </a:path>
            </a:pathLst>
          </a:custGeom>
          <a:blipFill>
            <a:blip r:embed="rId2">
              <a:alphaModFix amt="57000"/>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28700" y="403536"/>
            <a:ext cx="9587971" cy="1517523"/>
          </a:xfrm>
          <a:prstGeom prst="rect">
            <a:avLst/>
          </a:prstGeom>
        </p:spPr>
        <p:txBody>
          <a:bodyPr anchor="t" rtlCol="false" tIns="0" lIns="0" bIns="0" rIns="0">
            <a:spAutoFit/>
          </a:bodyPr>
          <a:lstStyle/>
          <a:p>
            <a:pPr algn="l">
              <a:lnSpc>
                <a:spcPts val="12096"/>
              </a:lnSpc>
            </a:pPr>
            <a:r>
              <a:rPr lang="en-US" sz="9600" b="true">
                <a:solidFill>
                  <a:srgbClr val="0E0340"/>
                </a:solidFill>
                <a:latin typeface="TT Chocolates Bold"/>
                <a:ea typeface="TT Chocolates Bold"/>
                <a:cs typeface="TT Chocolates Bold"/>
                <a:sym typeface="TT Chocolates Bold"/>
              </a:rPr>
              <a:t>Literature Review</a:t>
            </a:r>
          </a:p>
        </p:txBody>
      </p:sp>
      <p:sp>
        <p:nvSpPr>
          <p:cNvPr name="Freeform 3" id="3"/>
          <p:cNvSpPr/>
          <p:nvPr/>
        </p:nvSpPr>
        <p:spPr>
          <a:xfrm flipH="false" flipV="false" rot="-7300918">
            <a:off x="15747596" y="-320165"/>
            <a:ext cx="3645282" cy="2296761"/>
          </a:xfrm>
          <a:custGeom>
            <a:avLst/>
            <a:gdLst/>
            <a:ahLst/>
            <a:cxnLst/>
            <a:rect r="r" b="b" t="t" l="l"/>
            <a:pathLst>
              <a:path h="2296761" w="3645282">
                <a:moveTo>
                  <a:pt x="0" y="0"/>
                </a:moveTo>
                <a:lnTo>
                  <a:pt x="3645283" y="0"/>
                </a:lnTo>
                <a:lnTo>
                  <a:pt x="3645283" y="2296761"/>
                </a:lnTo>
                <a:lnTo>
                  <a:pt x="0" y="2296761"/>
                </a:lnTo>
                <a:lnTo>
                  <a:pt x="0" y="0"/>
                </a:lnTo>
                <a:close/>
              </a:path>
            </a:pathLst>
          </a:custGeom>
          <a:blipFill>
            <a:blip r:embed="rId2"/>
            <a:stretch>
              <a:fillRect l="0" t="0" r="0" b="0"/>
            </a:stretch>
          </a:blipFill>
        </p:spPr>
      </p:sp>
      <p:sp>
        <p:nvSpPr>
          <p:cNvPr name="Freeform 4" id="4"/>
          <p:cNvSpPr/>
          <p:nvPr/>
        </p:nvSpPr>
        <p:spPr>
          <a:xfrm flipH="false" flipV="false" rot="-5989939">
            <a:off x="14687391" y="6433683"/>
            <a:ext cx="4186406" cy="3059297"/>
          </a:xfrm>
          <a:custGeom>
            <a:avLst/>
            <a:gdLst/>
            <a:ahLst/>
            <a:cxnLst/>
            <a:rect r="r" b="b" t="t" l="l"/>
            <a:pathLst>
              <a:path h="3059297" w="4186406">
                <a:moveTo>
                  <a:pt x="0" y="0"/>
                </a:moveTo>
                <a:lnTo>
                  <a:pt x="4186406" y="0"/>
                </a:lnTo>
                <a:lnTo>
                  <a:pt x="4186406" y="3059297"/>
                </a:lnTo>
                <a:lnTo>
                  <a:pt x="0" y="3059297"/>
                </a:lnTo>
                <a:lnTo>
                  <a:pt x="0" y="0"/>
                </a:lnTo>
                <a:close/>
              </a:path>
            </a:pathLst>
          </a:custGeom>
          <a:blipFill>
            <a:blip r:embed="rId3"/>
            <a:stretch>
              <a:fillRect l="0" t="0" r="0" b="0"/>
            </a:stretch>
          </a:blipFill>
        </p:spPr>
      </p:sp>
      <p:sp>
        <p:nvSpPr>
          <p:cNvPr name="TextBox 5" id="5"/>
          <p:cNvSpPr txBox="true"/>
          <p:nvPr/>
        </p:nvSpPr>
        <p:spPr>
          <a:xfrm rot="0">
            <a:off x="1161583" y="1873434"/>
            <a:ext cx="16408654" cy="7835525"/>
          </a:xfrm>
          <a:prstGeom prst="rect">
            <a:avLst/>
          </a:prstGeom>
        </p:spPr>
        <p:txBody>
          <a:bodyPr anchor="t" rtlCol="false" tIns="0" lIns="0" bIns="0" rIns="0">
            <a:spAutoFit/>
          </a:bodyPr>
          <a:lstStyle/>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1. M</a:t>
            </a:r>
            <a:r>
              <a:rPr lang="en-US" b="true" sz="2100">
                <a:solidFill>
                  <a:srgbClr val="0E0340"/>
                </a:solidFill>
                <a:latin typeface="TT Chocolates Bold"/>
                <a:ea typeface="TT Chocolates Bold"/>
                <a:cs typeface="TT Chocolates Bold"/>
                <a:sym typeface="TT Chocolates Bold"/>
              </a:rPr>
              <a:t>olecular Graph Neural Networks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“Neural Message Passing for Quantum Chemistry” – Gilmer et al., ICML 2017</a:t>
            </a:r>
          </a:p>
          <a:p>
            <a:pPr algn="l">
              <a:lnSpc>
                <a:spcPts val="2940"/>
              </a:lnSpc>
              <a:spcBef>
                <a:spcPct val="0"/>
              </a:spcBef>
            </a:pPr>
            <a:r>
              <a:rPr lang="en-US" sz="2100">
                <a:solidFill>
                  <a:srgbClr val="0E0340"/>
                </a:solidFill>
                <a:latin typeface="TT Chocolates"/>
                <a:ea typeface="TT Chocolates"/>
                <a:cs typeface="TT Chocolates"/>
                <a:sym typeface="TT Chocolates"/>
              </a:rPr>
              <a:t>Introduced message-passing GNNs for predicting molecular properties.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“Graph Attention Networks” – Veličković et al., ICLR 2018</a:t>
            </a:r>
          </a:p>
          <a:p>
            <a:pPr algn="l">
              <a:lnSpc>
                <a:spcPts val="2940"/>
              </a:lnSpc>
              <a:spcBef>
                <a:spcPct val="0"/>
              </a:spcBef>
            </a:pPr>
            <a:r>
              <a:rPr lang="en-US" sz="2100">
                <a:solidFill>
                  <a:srgbClr val="0E0340"/>
                </a:solidFill>
                <a:latin typeface="TT Chocolates"/>
                <a:ea typeface="TT Chocolates"/>
                <a:cs typeface="TT Chocolates"/>
                <a:sym typeface="TT Chocolates"/>
              </a:rPr>
              <a:t>Attention-based GNN for molecular and general graph data.</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2. Molecular Generation with RNN / SELFIES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“SELFIES: A Robust Representation of Semantically Constrained Graphs” – Krenn et al., 2020</a:t>
            </a:r>
          </a:p>
          <a:p>
            <a:pPr algn="l">
              <a:lnSpc>
                <a:spcPts val="2940"/>
              </a:lnSpc>
              <a:spcBef>
                <a:spcPct val="0"/>
              </a:spcBef>
            </a:pPr>
            <a:r>
              <a:rPr lang="en-US" sz="2100">
                <a:solidFill>
                  <a:srgbClr val="0E0340"/>
                </a:solidFill>
                <a:latin typeface="TT Chocolates"/>
                <a:ea typeface="TT Chocolates"/>
                <a:cs typeface="TT Chocolates"/>
                <a:sym typeface="TT Chocolates"/>
              </a:rPr>
              <a:t>SELFIES ensure chemically valid sequences for generative models.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“Molecular Generation with Recurrent Neural Networks” – Segler et al., 2018</a:t>
            </a:r>
          </a:p>
          <a:p>
            <a:pPr algn="l">
              <a:lnSpc>
                <a:spcPts val="2940"/>
              </a:lnSpc>
              <a:spcBef>
                <a:spcPct val="0"/>
              </a:spcBef>
            </a:pPr>
            <a:r>
              <a:rPr lang="en-US" sz="2100">
                <a:solidFill>
                  <a:srgbClr val="0E0340"/>
                </a:solidFill>
                <a:latin typeface="TT Chocolates"/>
                <a:ea typeface="TT Chocolates"/>
                <a:cs typeface="TT Chocolates"/>
                <a:sym typeface="TT Chocolates"/>
              </a:rPr>
              <a:t>Demonstrates SMILES-based RNNs for de novo molecule generation.</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3. Graph-based Property Prediction</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“Benchmarking Graph Neural Networks for Molecule Property Prediction” – Wu et al., 2018</a:t>
            </a:r>
          </a:p>
          <a:p>
            <a:pPr algn="l">
              <a:lnSpc>
                <a:spcPts val="2940"/>
              </a:lnSpc>
              <a:spcBef>
                <a:spcPct val="0"/>
              </a:spcBef>
            </a:pPr>
            <a:r>
              <a:rPr lang="en-US" sz="2100">
                <a:solidFill>
                  <a:srgbClr val="0E0340"/>
                </a:solidFill>
                <a:latin typeface="TT Chocolates"/>
                <a:ea typeface="TT Chocolates"/>
                <a:cs typeface="TT Chocolates"/>
                <a:sym typeface="TT Chocolates"/>
              </a:rPr>
              <a:t>Extensive comparison of GNN architectures for quantum chemistry datasets.</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4. Integration of Generation + Property Prediction</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 </a:t>
            </a:r>
            <a:r>
              <a:rPr lang="en-US" sz="2100">
                <a:solidFill>
                  <a:srgbClr val="0E0340"/>
                </a:solidFill>
                <a:latin typeface="TT Chocolates"/>
                <a:ea typeface="TT Chocolates"/>
                <a:cs typeface="TT Chocolates"/>
                <a:sym typeface="TT Chocolates"/>
              </a:rPr>
              <a:t>“Junction Tree Variational Autoencoder for Molecular Graph Generation” – Jin et al., ICML 2018</a:t>
            </a:r>
          </a:p>
          <a:p>
            <a:pPr algn="l">
              <a:lnSpc>
                <a:spcPts val="2940"/>
              </a:lnSpc>
              <a:spcBef>
                <a:spcPct val="0"/>
              </a:spcBef>
            </a:pPr>
            <a:r>
              <a:rPr lang="en-US" sz="2100">
                <a:solidFill>
                  <a:srgbClr val="0E0340"/>
                </a:solidFill>
                <a:latin typeface="TT Chocolates"/>
                <a:ea typeface="TT Chocolates"/>
                <a:cs typeface="TT Chocolates"/>
                <a:sym typeface="TT Chocolates"/>
              </a:rPr>
              <a:t>Generates molecules as graphs while ensuring chemical validity.</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“GraphAF: A Flow-based Autoregressive Model for Molecular Graph Generation” – Shi et al., NeurIPS 2020</a:t>
            </a:r>
          </a:p>
          <a:p>
            <a:pPr algn="l">
              <a:lnSpc>
                <a:spcPts val="2940"/>
              </a:lnSpc>
              <a:spcBef>
                <a:spcPct val="0"/>
              </a:spcBef>
            </a:pPr>
            <a:r>
              <a:rPr lang="en-US" sz="2100">
                <a:solidFill>
                  <a:srgbClr val="0E0340"/>
                </a:solidFill>
                <a:latin typeface="TT Chocolates"/>
                <a:ea typeface="TT Chocolates"/>
                <a:cs typeface="TT Chocolates"/>
                <a:sym typeface="TT Chocolates"/>
              </a:rPr>
              <a:t>Uses graph-based autoregressive models to generate molecules with target properties.</a:t>
            </a:r>
          </a:p>
          <a:p>
            <a:pPr algn="l">
              <a:lnSpc>
                <a:spcPts val="1152"/>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8494021" y="4240625"/>
            <a:ext cx="8765279" cy="3919220"/>
          </a:xfrm>
          <a:prstGeom prst="rect">
            <a:avLst/>
          </a:prstGeom>
        </p:spPr>
        <p:txBody>
          <a:bodyPr anchor="t" rtlCol="false" tIns="0" lIns="0" bIns="0" rIns="0">
            <a:spAutoFit/>
          </a:bodyPr>
          <a:lstStyle/>
          <a:p>
            <a:pPr algn="ctr">
              <a:lnSpc>
                <a:spcPts val="4480"/>
              </a:lnSpc>
            </a:pPr>
            <a:r>
              <a:rPr lang="en-US" sz="3200">
                <a:solidFill>
                  <a:srgbClr val="0E0340"/>
                </a:solidFill>
                <a:latin typeface="Questrial"/>
                <a:ea typeface="Questrial"/>
                <a:cs typeface="Questrial"/>
                <a:sym typeface="Questrial"/>
              </a:rPr>
              <a:t>The project aims to use AI to automate the task of finding new molecules and predicting their properties by training on existing molecular datasets. This allows researchers and industry professionals to explore new compounds efficiently, assess their properties, and evaluate their novelty.</a:t>
            </a:r>
          </a:p>
        </p:txBody>
      </p:sp>
      <p:sp>
        <p:nvSpPr>
          <p:cNvPr name="TextBox 3" id="3"/>
          <p:cNvSpPr txBox="true"/>
          <p:nvPr/>
        </p:nvSpPr>
        <p:spPr>
          <a:xfrm rot="0">
            <a:off x="6117355" y="2127429"/>
            <a:ext cx="11141945" cy="1651635"/>
          </a:xfrm>
          <a:prstGeom prst="rect">
            <a:avLst/>
          </a:prstGeom>
        </p:spPr>
        <p:txBody>
          <a:bodyPr anchor="t" rtlCol="false" tIns="0" lIns="0" bIns="0" rIns="0">
            <a:spAutoFit/>
          </a:bodyPr>
          <a:lstStyle/>
          <a:p>
            <a:pPr algn="r">
              <a:lnSpc>
                <a:spcPts val="13439"/>
              </a:lnSpc>
            </a:pPr>
            <a:r>
              <a:rPr lang="en-US" sz="9600" b="true">
                <a:solidFill>
                  <a:srgbClr val="0E0340"/>
                </a:solidFill>
                <a:latin typeface="TT Chocolates Bold"/>
                <a:ea typeface="TT Chocolates Bold"/>
                <a:cs typeface="TT Chocolates Bold"/>
                <a:sym typeface="TT Chocolates Bold"/>
              </a:rPr>
              <a:t>Project Scope</a:t>
            </a:r>
          </a:p>
        </p:txBody>
      </p:sp>
      <p:sp>
        <p:nvSpPr>
          <p:cNvPr name="Freeform 4" id="4"/>
          <p:cNvSpPr/>
          <p:nvPr/>
        </p:nvSpPr>
        <p:spPr>
          <a:xfrm flipH="false" flipV="false" rot="3687178">
            <a:off x="-3518932" y="-2576774"/>
            <a:ext cx="9095263" cy="10850159"/>
          </a:xfrm>
          <a:custGeom>
            <a:avLst/>
            <a:gdLst/>
            <a:ahLst/>
            <a:cxnLst/>
            <a:rect r="r" b="b" t="t" l="l"/>
            <a:pathLst>
              <a:path h="10850159" w="9095263">
                <a:moveTo>
                  <a:pt x="0" y="0"/>
                </a:moveTo>
                <a:lnTo>
                  <a:pt x="9095264" y="0"/>
                </a:lnTo>
                <a:lnTo>
                  <a:pt x="9095264" y="10850158"/>
                </a:lnTo>
                <a:lnTo>
                  <a:pt x="0" y="10850158"/>
                </a:lnTo>
                <a:lnTo>
                  <a:pt x="0" y="0"/>
                </a:lnTo>
                <a:close/>
              </a:path>
            </a:pathLst>
          </a:custGeom>
          <a:blipFill>
            <a:blip r:embed="rId2"/>
            <a:stretch>
              <a:fillRect l="0" t="0" r="0" b="0"/>
            </a:stretch>
          </a:blipFill>
        </p:spPr>
      </p:sp>
      <p:sp>
        <p:nvSpPr>
          <p:cNvPr name="Freeform 5" id="5"/>
          <p:cNvSpPr/>
          <p:nvPr/>
        </p:nvSpPr>
        <p:spPr>
          <a:xfrm flipH="false" flipV="false" rot="-1968593">
            <a:off x="2390867" y="7058813"/>
            <a:ext cx="4694922" cy="5600788"/>
          </a:xfrm>
          <a:custGeom>
            <a:avLst/>
            <a:gdLst/>
            <a:ahLst/>
            <a:cxnLst/>
            <a:rect r="r" b="b" t="t" l="l"/>
            <a:pathLst>
              <a:path h="5600788" w="4694922">
                <a:moveTo>
                  <a:pt x="0" y="0"/>
                </a:moveTo>
                <a:lnTo>
                  <a:pt x="4694921" y="0"/>
                </a:lnTo>
                <a:lnTo>
                  <a:pt x="4694921" y="5600789"/>
                </a:lnTo>
                <a:lnTo>
                  <a:pt x="0" y="5600789"/>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3" id="3"/>
          <p:cNvSpPr txBox="true"/>
          <p:nvPr/>
        </p:nvSpPr>
        <p:spPr>
          <a:xfrm rot="0">
            <a:off x="8476465" y="876301"/>
            <a:ext cx="8782835" cy="1319022"/>
          </a:xfrm>
          <a:prstGeom prst="rect">
            <a:avLst/>
          </a:prstGeom>
        </p:spPr>
        <p:txBody>
          <a:bodyPr anchor="t" rtlCol="false" tIns="0" lIns="0" bIns="0" rIns="0">
            <a:spAutoFit/>
          </a:bodyPr>
          <a:lstStyle/>
          <a:p>
            <a:pPr algn="just">
              <a:lnSpc>
                <a:spcPts val="9984"/>
              </a:lnSpc>
            </a:pPr>
            <a:r>
              <a:rPr lang="en-US" sz="9600" b="true">
                <a:solidFill>
                  <a:srgbClr val="0E0340"/>
                </a:solidFill>
                <a:latin typeface="TT Chocolates Bold"/>
                <a:ea typeface="TT Chocolates Bold"/>
                <a:cs typeface="TT Chocolates Bold"/>
                <a:sym typeface="TT Chocolates Bold"/>
              </a:rPr>
              <a:t>Data Collection</a:t>
            </a:r>
          </a:p>
        </p:txBody>
      </p:sp>
      <p:grpSp>
        <p:nvGrpSpPr>
          <p:cNvPr name="Group 4" id="4"/>
          <p:cNvGrpSpPr/>
          <p:nvPr/>
        </p:nvGrpSpPr>
        <p:grpSpPr>
          <a:xfrm rot="0">
            <a:off x="7531498" y="2195323"/>
            <a:ext cx="12149584" cy="329328"/>
            <a:chOff x="0" y="0"/>
            <a:chExt cx="3199890" cy="86736"/>
          </a:xfrm>
        </p:grpSpPr>
        <p:sp>
          <p:nvSpPr>
            <p:cNvPr name="Freeform 5" id="5"/>
            <p:cNvSpPr/>
            <p:nvPr/>
          </p:nvSpPr>
          <p:spPr>
            <a:xfrm flipH="false" flipV="false" rot="0">
              <a:off x="0" y="0"/>
              <a:ext cx="3199890" cy="86736"/>
            </a:xfrm>
            <a:custGeom>
              <a:avLst/>
              <a:gdLst/>
              <a:ahLst/>
              <a:cxnLst/>
              <a:rect r="r" b="b" t="t" l="l"/>
              <a:pathLst>
                <a:path h="86736" w="3199890">
                  <a:moveTo>
                    <a:pt x="0" y="0"/>
                  </a:moveTo>
                  <a:lnTo>
                    <a:pt x="3199890" y="0"/>
                  </a:lnTo>
                  <a:lnTo>
                    <a:pt x="3199890" y="86736"/>
                  </a:lnTo>
                  <a:lnTo>
                    <a:pt x="0" y="86736"/>
                  </a:lnTo>
                  <a:close/>
                </a:path>
              </a:pathLst>
            </a:custGeom>
            <a:solidFill>
              <a:srgbClr val="231076"/>
            </a:solidFill>
          </p:spPr>
        </p:sp>
        <p:sp>
          <p:nvSpPr>
            <p:cNvPr name="TextBox 6" id="6"/>
            <p:cNvSpPr txBox="true"/>
            <p:nvPr/>
          </p:nvSpPr>
          <p:spPr>
            <a:xfrm>
              <a:off x="0" y="-47625"/>
              <a:ext cx="3199890" cy="13436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737295" y="2893045"/>
            <a:ext cx="10550705" cy="7357211"/>
          </a:xfrm>
          <a:prstGeom prst="rect">
            <a:avLst/>
          </a:prstGeom>
        </p:spPr>
        <p:txBody>
          <a:bodyPr anchor="t" rtlCol="false" tIns="0" lIns="0" bIns="0" rIns="0">
            <a:spAutoFit/>
          </a:bodyPr>
          <a:lstStyle/>
          <a:p>
            <a:pPr algn="l">
              <a:lnSpc>
                <a:spcPts val="4169"/>
              </a:lnSpc>
            </a:pPr>
            <a:r>
              <a:rPr lang="en-US" sz="2977" b="true">
                <a:solidFill>
                  <a:srgbClr val="0E0340"/>
                </a:solidFill>
                <a:latin typeface="TT Chocolates Bold"/>
                <a:ea typeface="TT Chocolates Bold"/>
                <a:cs typeface="TT Chocolates Bold"/>
                <a:sym typeface="TT Chocolates Bold"/>
              </a:rPr>
              <a:t>QM40 Molecular Dataset (Kaggle)</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Contains ~163,000 neutral molecules from the ZINC database (C, N, O, S, F, Cl)</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Provi</a:t>
            </a:r>
            <a:r>
              <a:rPr lang="en-US" sz="2977">
                <a:solidFill>
                  <a:srgbClr val="0E0340"/>
                </a:solidFill>
                <a:latin typeface="TT Chocolates"/>
                <a:ea typeface="TT Chocolates"/>
                <a:cs typeface="TT Chocolates"/>
                <a:sym typeface="TT Chocolates"/>
              </a:rPr>
              <a:t>des quantum mechanical data: geometries, energies, Mulliken charges, vibrational properties</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Suitable for training and evaluating ML models on structure–property relationships</a:t>
            </a:r>
          </a:p>
          <a:p>
            <a:pPr algn="l" marL="642927" indent="-321464" lvl="1">
              <a:lnSpc>
                <a:spcPts val="4169"/>
              </a:lnSpc>
              <a:buFont typeface="Arial"/>
              <a:buChar char="•"/>
            </a:pPr>
            <a:r>
              <a:rPr lang="en-US" sz="2977">
                <a:solidFill>
                  <a:srgbClr val="0E0340"/>
                </a:solidFill>
                <a:latin typeface="TT Chocolates"/>
                <a:ea typeface="TT Chocolates"/>
                <a:cs typeface="TT Chocolates"/>
                <a:sym typeface="TT Chocolates"/>
              </a:rPr>
              <a:t>Manageable size compared to larger QM datasets</a:t>
            </a:r>
          </a:p>
          <a:p>
            <a:pPr algn="l">
              <a:lnSpc>
                <a:spcPts val="4169"/>
              </a:lnSpc>
              <a:spcBef>
                <a:spcPct val="0"/>
              </a:spcBef>
            </a:pPr>
            <a:r>
              <a:rPr lang="en-US" b="true" sz="2977">
                <a:solidFill>
                  <a:srgbClr val="0E0340"/>
                </a:solidFill>
                <a:latin typeface="TT Chocolates Bold"/>
                <a:ea typeface="TT Chocolates Bold"/>
                <a:cs typeface="TT Chocolates Bold"/>
                <a:sym typeface="TT Chocolates Bold"/>
              </a:rPr>
              <a:t>Why QM40?</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Initial plan: OMAT24 dataset → too computationally intensive</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QM40 = efficient alternative for experimentation</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Covers diverse molecular properties without overwhelming resources</a:t>
            </a:r>
          </a:p>
          <a:p>
            <a:pPr algn="l">
              <a:lnSpc>
                <a:spcPts val="416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0887" y="165016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Appendix</a:t>
            </a:r>
          </a:p>
        </p:txBody>
      </p:sp>
      <p:sp>
        <p:nvSpPr>
          <p:cNvPr name="TextBox 6" id="6"/>
          <p:cNvSpPr txBox="true"/>
          <p:nvPr/>
        </p:nvSpPr>
        <p:spPr>
          <a:xfrm rot="0">
            <a:off x="9004559" y="4206875"/>
            <a:ext cx="7854273" cy="936625"/>
          </a:xfrm>
          <a:prstGeom prst="rect">
            <a:avLst/>
          </a:prstGeom>
        </p:spPr>
        <p:txBody>
          <a:bodyPr anchor="t" rtlCol="false" tIns="0" lIns="0" bIns="0" rIns="0">
            <a:spAutoFit/>
          </a:bodyPr>
          <a:lstStyle/>
          <a:p>
            <a:pPr algn="l" marL="1187449" indent="-593725" lvl="1">
              <a:lnSpc>
                <a:spcPts val="7699"/>
              </a:lnSpc>
              <a:buFont typeface="Arial"/>
              <a:buChar char="•"/>
            </a:pPr>
            <a:r>
              <a:rPr lang="en-US" b="true" sz="5499" i="true">
                <a:solidFill>
                  <a:srgbClr val="0E0340"/>
                </a:solidFill>
                <a:latin typeface="TT Chocolates Bold Italics"/>
                <a:ea typeface="TT Chocolates Bold Italics"/>
                <a:cs typeface="TT Chocolates Bold Italics"/>
                <a:sym typeface="TT Chocolates Bold Italics"/>
              </a:rPr>
              <a:t>AI Tools Assistance</a:t>
            </a:r>
          </a:p>
        </p:txBody>
      </p:sp>
      <p:sp>
        <p:nvSpPr>
          <p:cNvPr name="TextBox 7" id="7"/>
          <p:cNvSpPr txBox="true"/>
          <p:nvPr/>
        </p:nvSpPr>
        <p:spPr>
          <a:xfrm rot="0">
            <a:off x="10128149" y="6048275"/>
            <a:ext cx="7131151" cy="1939877"/>
          </a:xfrm>
          <a:prstGeom prst="rect">
            <a:avLst/>
          </a:prstGeom>
        </p:spPr>
        <p:txBody>
          <a:bodyPr anchor="t" rtlCol="false" tIns="0" lIns="0" bIns="0" rIns="0">
            <a:spAutoFit/>
          </a:bodyPr>
          <a:lstStyle/>
          <a:p>
            <a:pPr algn="l">
              <a:lnSpc>
                <a:spcPts val="3841"/>
              </a:lnSpc>
            </a:pPr>
            <a:r>
              <a:rPr lang="en-US" sz="2743">
                <a:solidFill>
                  <a:srgbClr val="0E0340"/>
                </a:solidFill>
                <a:latin typeface="Questrial"/>
                <a:ea typeface="Questrial"/>
                <a:cs typeface="Questrial"/>
                <a:sym typeface="Questrial"/>
              </a:rPr>
              <a:t>ChatGPT (GPT-5) – Assisted in drafting diagrams, flowcharts, code explanations, and slide content.</a:t>
            </a:r>
          </a:p>
          <a:p>
            <a:pPr algn="l">
              <a:lnSpc>
                <a:spcPts val="3841"/>
              </a:lnSpc>
            </a:pPr>
            <a:r>
              <a:rPr lang="en-US" sz="2743">
                <a:solidFill>
                  <a:srgbClr val="0E0340"/>
                </a:solidFill>
                <a:latin typeface="Questrial"/>
                <a:ea typeface="Questrial"/>
                <a:cs typeface="Questrial"/>
                <a:sym typeface="Questrial"/>
              </a:rPr>
              <a:t>Gemini – assistance in code and debugging</a:t>
            </a:r>
          </a:p>
        </p:txBody>
      </p:sp>
      <p:sp>
        <p:nvSpPr>
          <p:cNvPr name="TextBox 8" id="8"/>
          <p:cNvSpPr txBox="true"/>
          <p:nvPr/>
        </p:nvSpPr>
        <p:spPr>
          <a:xfrm rot="0">
            <a:off x="1111554" y="4206875"/>
            <a:ext cx="7893005" cy="936625"/>
          </a:xfrm>
          <a:prstGeom prst="rect">
            <a:avLst/>
          </a:prstGeom>
        </p:spPr>
        <p:txBody>
          <a:bodyPr anchor="t" rtlCol="false" tIns="0" lIns="0" bIns="0" rIns="0">
            <a:spAutoFit/>
          </a:bodyPr>
          <a:lstStyle/>
          <a:p>
            <a:pPr algn="l" marL="1187449" indent="-593725" lvl="1">
              <a:lnSpc>
                <a:spcPts val="7699"/>
              </a:lnSpc>
              <a:buFont typeface="Arial"/>
              <a:buChar char="•"/>
            </a:pPr>
            <a:r>
              <a:rPr lang="en-US" b="true" sz="5499" i="true">
                <a:solidFill>
                  <a:srgbClr val="0E0340"/>
                </a:solidFill>
                <a:latin typeface="TT Chocolates Bold Italics"/>
                <a:ea typeface="TT Chocolates Bold Italics"/>
                <a:cs typeface="TT Chocolates Bold Italics"/>
                <a:sym typeface="TT Chocolates Bold Italics"/>
              </a:rPr>
              <a:t>References</a:t>
            </a:r>
          </a:p>
        </p:txBody>
      </p:sp>
      <p:sp>
        <p:nvSpPr>
          <p:cNvPr name="TextBox 9" id="9"/>
          <p:cNvSpPr txBox="true"/>
          <p:nvPr/>
        </p:nvSpPr>
        <p:spPr>
          <a:xfrm rot="0">
            <a:off x="1899611" y="5086350"/>
            <a:ext cx="7244389" cy="3430649"/>
          </a:xfrm>
          <a:prstGeom prst="rect">
            <a:avLst/>
          </a:prstGeom>
        </p:spPr>
        <p:txBody>
          <a:bodyPr anchor="t" rtlCol="false" tIns="0" lIns="0" bIns="0" rIns="0">
            <a:spAutoFit/>
          </a:bodyPr>
          <a:lstStyle/>
          <a:p>
            <a:pPr algn="l" marL="471759" indent="-235879" lvl="1">
              <a:lnSpc>
                <a:spcPts val="3059"/>
              </a:lnSpc>
              <a:buFont typeface="Arial"/>
              <a:buChar char="•"/>
            </a:pPr>
            <a:r>
              <a:rPr lang="en-US" sz="2185">
                <a:solidFill>
                  <a:srgbClr val="0E0340"/>
                </a:solidFill>
                <a:latin typeface="Questrial"/>
                <a:ea typeface="Questrial"/>
                <a:cs typeface="Questrial"/>
                <a:sym typeface="Questrial"/>
              </a:rPr>
              <a:t>Gilmer et al. (2017) – Neural Message Passing for Quantum Chemistry</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Veličković et al. (2018) – Graph Attention Networks</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Krenn et al. (2020) – SELFIES robust molecular representations</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Jin et al. (2018) – Junction Tree VAE for molecular graph generation</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Shi et al. (2020) – GraphAF autoregressive flow models</a:t>
            </a:r>
          </a:p>
          <a:p>
            <a:pPr algn="l">
              <a:lnSpc>
                <a:spcPts val="3059"/>
              </a:lnSpc>
            </a:pPr>
          </a:p>
        </p:txBody>
      </p:sp>
      <p:sp>
        <p:nvSpPr>
          <p:cNvPr name="Freeform 10" id="10"/>
          <p:cNvSpPr/>
          <p:nvPr/>
        </p:nvSpPr>
        <p:spPr>
          <a:xfrm flipH="false" flipV="false" rot="1968098">
            <a:off x="13509061" y="-1051086"/>
            <a:ext cx="6065633" cy="5783510"/>
          </a:xfrm>
          <a:custGeom>
            <a:avLst/>
            <a:gdLst/>
            <a:ahLst/>
            <a:cxnLst/>
            <a:rect r="r" b="b" t="t" l="l"/>
            <a:pathLst>
              <a:path h="5783510" w="6065633">
                <a:moveTo>
                  <a:pt x="0" y="0"/>
                </a:moveTo>
                <a:lnTo>
                  <a:pt x="6065633" y="0"/>
                </a:lnTo>
                <a:lnTo>
                  <a:pt x="6065633" y="5783510"/>
                </a:lnTo>
                <a:lnTo>
                  <a:pt x="0" y="5783510"/>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true" flipV="false" rot="0">
            <a:off x="9201241" y="-1497799"/>
            <a:ext cx="8105541" cy="11043424"/>
          </a:xfrm>
          <a:custGeom>
            <a:avLst/>
            <a:gdLst/>
            <a:ahLst/>
            <a:cxnLst/>
            <a:rect r="r" b="b" t="t" l="l"/>
            <a:pathLst>
              <a:path h="11043424" w="8105541">
                <a:moveTo>
                  <a:pt x="8105541" y="0"/>
                </a:moveTo>
                <a:lnTo>
                  <a:pt x="0" y="0"/>
                </a:lnTo>
                <a:lnTo>
                  <a:pt x="0" y="11043424"/>
                </a:lnTo>
                <a:lnTo>
                  <a:pt x="8105541" y="11043424"/>
                </a:lnTo>
                <a:lnTo>
                  <a:pt x="8105541" y="0"/>
                </a:lnTo>
                <a:close/>
              </a:path>
            </a:pathLst>
          </a:custGeom>
          <a:blipFill>
            <a:blip r:embed="rId2"/>
            <a:stretch>
              <a:fillRect l="0" t="0" r="0" b="0"/>
            </a:stretch>
          </a:blipFill>
        </p:spPr>
      </p:sp>
      <p:sp>
        <p:nvSpPr>
          <p:cNvPr name="TextBox 3" id="3"/>
          <p:cNvSpPr txBox="true"/>
          <p:nvPr/>
        </p:nvSpPr>
        <p:spPr>
          <a:xfrm rot="0">
            <a:off x="1289012" y="5151065"/>
            <a:ext cx="7416928" cy="1684075"/>
          </a:xfrm>
          <a:prstGeom prst="rect">
            <a:avLst/>
          </a:prstGeom>
        </p:spPr>
        <p:txBody>
          <a:bodyPr anchor="t" rtlCol="false" tIns="0" lIns="0" bIns="0" rIns="0">
            <a:spAutoFit/>
          </a:bodyPr>
          <a:lstStyle/>
          <a:p>
            <a:pPr algn="l" marL="0" indent="0" lvl="0">
              <a:lnSpc>
                <a:spcPts val="12675"/>
              </a:lnSpc>
            </a:pPr>
            <a:r>
              <a:rPr lang="en-US" sz="12675" spc="139">
                <a:solidFill>
                  <a:srgbClr val="231076"/>
                </a:solidFill>
                <a:latin typeface="Anton"/>
                <a:ea typeface="Anton"/>
                <a:cs typeface="Anton"/>
                <a:sym typeface="Anton"/>
              </a:rPr>
              <a:t>THANK YOU</a:t>
            </a:r>
          </a:p>
        </p:txBody>
      </p:sp>
      <p:sp>
        <p:nvSpPr>
          <p:cNvPr name="Freeform 4" id="4"/>
          <p:cNvSpPr/>
          <p:nvPr/>
        </p:nvSpPr>
        <p:spPr>
          <a:xfrm flipH="false" flipV="false" rot="0">
            <a:off x="1766545" y="7600426"/>
            <a:ext cx="284563" cy="285602"/>
          </a:xfrm>
          <a:custGeom>
            <a:avLst/>
            <a:gdLst/>
            <a:ahLst/>
            <a:cxnLst/>
            <a:rect r="r" b="b" t="t" l="l"/>
            <a:pathLst>
              <a:path h="285602" w="284563">
                <a:moveTo>
                  <a:pt x="0" y="0"/>
                </a:moveTo>
                <a:lnTo>
                  <a:pt x="284563" y="0"/>
                </a:lnTo>
                <a:lnTo>
                  <a:pt x="284563" y="285601"/>
                </a:lnTo>
                <a:lnTo>
                  <a:pt x="0" y="28560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DAGyqPJuRc4</dc:identifier>
  <dcterms:modified xsi:type="dcterms:W3CDTF">2011-08-01T06:04:30Z</dcterms:modified>
  <cp:revision>1</cp:revision>
  <dc:title>IRS-ProjectProposal</dc:title>
</cp:coreProperties>
</file>

<file path=docProps/thumbnail.jpeg>
</file>